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7630"/>
    <a:srgbClr val="72B4A3"/>
    <a:srgbClr val="E1E7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74" autoAdjust="0"/>
  </p:normalViewPr>
  <p:slideViewPr>
    <p:cSldViewPr snapToGrid="0" snapToObjects="1">
      <p:cViewPr varScale="1">
        <p:scale>
          <a:sx n="72" d="100"/>
          <a:sy n="72" d="100"/>
        </p:scale>
        <p:origin x="2358"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4.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9/1/2017</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9/1/2017</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9/1/2017</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9/1/2017</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9/1/2017</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9/1/2017</a:t>
            </a:fld>
            <a:endParaRPr lang="en-US" dirty="0"/>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vtrans.vermont.gov/planning/research/2017symposium" TargetMode="External"/><Relationship Id="rId2" Type="http://schemas.openxmlformats.org/officeDocument/2006/relationships/hyperlink" Target="http://www.uvm.edu/~transctr/pdf/" TargetMode="Externa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hyperlink" Target="http://http/vtrans.vermont.gov/boards-councils/stic" TargetMode="External"/><Relationship Id="rId4" Type="http://schemas.openxmlformats.org/officeDocument/2006/relationships/hyperlink" Target="http://vtrans.vermont.gov/planning/researc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872674173"/>
              </p:ext>
            </p:extLst>
          </p:nvPr>
        </p:nvGraphicFramePr>
        <p:xfrm>
          <a:off x="393538" y="420078"/>
          <a:ext cx="7052291" cy="9541115"/>
        </p:xfrm>
        <a:graphic>
          <a:graphicData uri="http://schemas.openxmlformats.org/drawingml/2006/table">
            <a:tbl>
              <a:tblPr firstRow="1" bandRow="1">
                <a:tableStyleId>{2D5ABB26-0587-4C30-8999-92F81FD0307C}</a:tableStyleId>
              </a:tblPr>
              <a:tblGrid>
                <a:gridCol w="1929791">
                  <a:extLst>
                    <a:ext uri="{9D8B030D-6E8A-4147-A177-3AD203B41FA5}">
                      <a16:colId xmlns:a16="http://schemas.microsoft.com/office/drawing/2014/main" val="20000"/>
                    </a:ext>
                  </a:extLst>
                </a:gridCol>
                <a:gridCol w="5122500">
                  <a:extLst>
                    <a:ext uri="{9D8B030D-6E8A-4147-A177-3AD203B41FA5}">
                      <a16:colId xmlns:a16="http://schemas.microsoft.com/office/drawing/2014/main" val="20001"/>
                    </a:ext>
                  </a:extLst>
                </a:gridCol>
              </a:tblGrid>
              <a:tr h="495300">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557630">
                        <a:alpha val="25000"/>
                      </a:srgbClr>
                    </a:solidFill>
                  </a:tcPr>
                </a:tc>
                <a:tc>
                  <a:txBody>
                    <a:bodyPr/>
                    <a:lstStyle/>
                    <a:p>
                      <a:pPr marL="302895">
                        <a:lnSpc>
                          <a:spcPct val="100000"/>
                        </a:lnSpc>
                        <a:spcBef>
                          <a:spcPts val="75"/>
                        </a:spcBef>
                      </a:pPr>
                      <a:r>
                        <a:rPr sz="3000" b="1" spc="114"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 </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SHEET</a:t>
                      </a:r>
                      <a:endParaRPr sz="3000" dirty="0">
                        <a:effectLst>
                          <a:outerShdw blurRad="50800" dist="38100" dir="2700000" algn="t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rgbClr val="557630"/>
                    </a:solidFill>
                  </a:tcPr>
                </a:tc>
                <a:extLst>
                  <a:ext uri="{0D108BD9-81ED-4DB2-BD59-A6C34878D82A}">
                    <a16:rowId xmlns:a16="http://schemas.microsoft.com/office/drawing/2014/main" val="10000"/>
                  </a:ext>
                </a:extLst>
              </a:tr>
              <a:tr h="861059">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nSpc>
                          <a:spcPts val="1800"/>
                        </a:lnSpc>
                        <a:spcBef>
                          <a:spcPts val="825"/>
                        </a:spcBef>
                      </a:pPr>
                      <a:endParaRPr lang="en-US" sz="1800" b="1" spc="35" dirty="0" smtClean="0">
                        <a:solidFill>
                          <a:srgbClr val="231F20"/>
                        </a:solidFill>
                        <a:latin typeface="Franklin Gothic Medium" panose="020B0603020102020204" pitchFamily="34" charset="0"/>
                        <a:cs typeface="Calibri"/>
                      </a:endParaRPr>
                    </a:p>
                    <a:p>
                      <a:pPr marL="196850" marR="186055">
                        <a:lnSpc>
                          <a:spcPts val="1800"/>
                        </a:lnSpc>
                        <a:spcBef>
                          <a:spcPts val="825"/>
                        </a:spcBef>
                      </a:pPr>
                      <a:r>
                        <a:rPr lang="en-US" sz="1800" b="1" spc="35" dirty="0" smtClean="0">
                          <a:solidFill>
                            <a:srgbClr val="231F20"/>
                          </a:solidFill>
                          <a:latin typeface="Franklin Gothic Medium" panose="020B0603020102020204" pitchFamily="34" charset="0"/>
                          <a:cs typeface="Calibri"/>
                        </a:rPr>
                        <a:t>Prediction and mitigation of scour and scour damage to Vermont bridges</a:t>
                      </a:r>
                    </a:p>
                  </a:txBody>
                  <a:tcPr marL="0" marR="0" marT="0" marB="0">
                    <a:lnL w="12699">
                      <a:solidFill>
                        <a:srgbClr val="395F3A"/>
                      </a:solidFill>
                      <a:prstDash val="solid"/>
                    </a:lnL>
                  </a:tcPr>
                </a:tc>
                <a:extLst>
                  <a:ext uri="{0D108BD9-81ED-4DB2-BD59-A6C34878D82A}">
                    <a16:rowId xmlns:a16="http://schemas.microsoft.com/office/drawing/2014/main" val="10001"/>
                  </a:ext>
                </a:extLst>
              </a:tr>
              <a:tr h="145173">
                <a:tc>
                  <a:txBody>
                    <a:bodyPr/>
                    <a:lstStyle/>
                    <a:p>
                      <a:pPr algn="ctr"/>
                      <a:r>
                        <a:rPr lang="en-US" sz="1800" b="1" dirty="0" smtClean="0">
                          <a:solidFill>
                            <a:schemeClr val="bg1"/>
                          </a:solidFill>
                          <a:effectLst>
                            <a:outerShdw blurRad="50800" dist="38100" dir="2700000" algn="tl" rotWithShape="0">
                              <a:prstClr val="black">
                                <a:alpha val="40000"/>
                              </a:prstClr>
                            </a:outerShdw>
                          </a:effectLst>
                          <a:latin typeface="Calibri"/>
                          <a:cs typeface="Calibri"/>
                        </a:rPr>
                        <a:t>&amp; STIC Annual 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rgbClr val="557630"/>
                    </a:solidFill>
                  </a:tcPr>
                </a:tc>
                <a:tc>
                  <a:txBody>
                    <a:bodyPr/>
                    <a:lstStyle/>
                    <a:p>
                      <a:endParaRPr sz="1800" dirty="0">
                        <a:latin typeface="Calibri"/>
                        <a:cs typeface="Calibri"/>
                      </a:endParaRPr>
                    </a:p>
                  </a:txBody>
                  <a:tcPr marL="0" marR="0" marT="0" marB="0">
                    <a:lnL w="12699">
                      <a:solidFill>
                        <a:srgbClr val="395F3A"/>
                      </a:solidFill>
                      <a:prstDash val="solid"/>
                    </a:lnL>
                    <a:solidFill>
                      <a:srgbClr val="557630"/>
                    </a:solidFill>
                  </a:tcPr>
                </a:tc>
                <a:extLst>
                  <a:ext uri="{0D108BD9-81ED-4DB2-BD59-A6C34878D82A}">
                    <a16:rowId xmlns:a16="http://schemas.microsoft.com/office/drawing/2014/main" val="10002"/>
                  </a:ext>
                </a:extLst>
              </a:tr>
              <a:tr h="7636116">
                <a:tc>
                  <a:txBody>
                    <a:bodyPr/>
                    <a:lstStyle/>
                    <a:p>
                      <a:pPr>
                        <a:lnSpc>
                          <a:spcPct val="100000"/>
                        </a:lnSpc>
                        <a:spcBef>
                          <a:spcPts val="45"/>
                        </a:spcBef>
                      </a:pPr>
                      <a:endParaRPr sz="850" dirty="0">
                        <a:latin typeface="Times New Roman"/>
                        <a:cs typeface="Times New Roman"/>
                      </a:endParaRPr>
                    </a:p>
                    <a:p>
                      <a:pPr marL="152400">
                        <a:lnSpc>
                          <a:spcPct val="100000"/>
                        </a:lnSpc>
                        <a:spcBef>
                          <a:spcPts val="5"/>
                        </a:spcBef>
                      </a:pPr>
                      <a:r>
                        <a:rPr sz="1000" b="1" spc="30" dirty="0">
                          <a:solidFill>
                            <a:srgbClr val="231F20"/>
                          </a:solidFill>
                          <a:latin typeface="Franklin Gothic Book" panose="020B0503020102020204" pitchFamily="34" charset="0"/>
                          <a:cs typeface="Calibri"/>
                        </a:rPr>
                        <a:t>RESEARCH</a:t>
                      </a:r>
                      <a:r>
                        <a:rPr sz="1000" b="1" spc="-65" dirty="0">
                          <a:solidFill>
                            <a:srgbClr val="231F20"/>
                          </a:solidFill>
                          <a:latin typeface="Franklin Gothic Book" panose="020B0503020102020204" pitchFamily="34" charset="0"/>
                          <a:cs typeface="Calibri"/>
                        </a:rPr>
                        <a:t> </a:t>
                      </a:r>
                      <a:r>
                        <a:rPr sz="1000" b="1" spc="35" dirty="0">
                          <a:solidFill>
                            <a:srgbClr val="231F20"/>
                          </a:solidFill>
                          <a:latin typeface="Franklin Gothic Book" panose="020B0503020102020204" pitchFamily="34" charset="0"/>
                          <a:cs typeface="Calibri"/>
                        </a:rPr>
                        <a:t>PROJECT</a:t>
                      </a:r>
                      <a:r>
                        <a:rPr sz="1000" b="1" spc="-100" dirty="0">
                          <a:solidFill>
                            <a:srgbClr val="231F20"/>
                          </a:solidFill>
                          <a:latin typeface="Franklin Gothic Book" panose="020B0503020102020204" pitchFamily="34" charset="0"/>
                          <a:cs typeface="Calibri"/>
                        </a:rPr>
                        <a:t> </a:t>
                      </a:r>
                      <a:r>
                        <a:rPr sz="1000" b="1" spc="30" dirty="0">
                          <a:solidFill>
                            <a:srgbClr val="231F20"/>
                          </a:solidFill>
                          <a:latin typeface="Franklin Gothic Book" panose="020B0503020102020204" pitchFamily="34" charset="0"/>
                          <a:cs typeface="Calibri"/>
                        </a:rPr>
                        <a:t>TITLE</a:t>
                      </a:r>
                      <a:endParaRPr sz="1000" dirty="0">
                        <a:latin typeface="Franklin Gothic Book" panose="020B0503020102020204" pitchFamily="34" charset="0"/>
                        <a:cs typeface="Calibri"/>
                      </a:endParaRPr>
                    </a:p>
                    <a:p>
                      <a:pPr marL="151765" marR="153670">
                        <a:lnSpc>
                          <a:spcPct val="104200"/>
                        </a:lnSpc>
                        <a:spcBef>
                          <a:spcPts val="259"/>
                        </a:spcBef>
                      </a:pPr>
                      <a:r>
                        <a:rPr lang="en-US" sz="800" i="0" spc="-15" dirty="0" smtClean="0">
                          <a:solidFill>
                            <a:srgbClr val="231F20"/>
                          </a:solidFill>
                          <a:latin typeface="Palatino Linotype" panose="02040502050505030304" pitchFamily="18" charset="0"/>
                          <a:cs typeface="Calibri"/>
                        </a:rPr>
                        <a:t>Project 731</a:t>
                      </a:r>
                      <a:r>
                        <a:rPr lang="en-US" sz="800" i="1" spc="-15" dirty="0" smtClean="0">
                          <a:solidFill>
                            <a:srgbClr val="231F20"/>
                          </a:solidFill>
                          <a:latin typeface="Palatino Linotype" panose="02040502050505030304" pitchFamily="18" charset="0"/>
                          <a:cs typeface="Calibri"/>
                        </a:rPr>
                        <a:t> Prediction and mitigation of scour and scour damage to Vermont bridges</a:t>
                      </a:r>
                    </a:p>
                    <a:p>
                      <a:pPr marL="151765" marR="153670">
                        <a:lnSpc>
                          <a:spcPct val="104200"/>
                        </a:lnSpc>
                        <a:spcBef>
                          <a:spcPts val="259"/>
                        </a:spcBef>
                      </a:pPr>
                      <a:endParaRPr sz="850" dirty="0">
                        <a:latin typeface="Times New Roman"/>
                        <a:cs typeface="Times New Roman"/>
                      </a:endParaRPr>
                    </a:p>
                    <a:p>
                      <a:pPr marL="152400">
                        <a:lnSpc>
                          <a:spcPct val="100000"/>
                        </a:lnSpc>
                      </a:pPr>
                      <a:r>
                        <a:rPr sz="1050" b="1" dirty="0">
                          <a:solidFill>
                            <a:srgbClr val="231F20"/>
                          </a:solidFill>
                          <a:latin typeface="Franklin Gothic Book" panose="020B0503020102020204" pitchFamily="34" charset="0"/>
                          <a:cs typeface="Calibri"/>
                        </a:rPr>
                        <a:t>STUDY</a:t>
                      </a:r>
                      <a:r>
                        <a:rPr sz="1050" b="1" spc="-150" dirty="0">
                          <a:solidFill>
                            <a:srgbClr val="231F20"/>
                          </a:solidFill>
                          <a:latin typeface="Franklin Gothic Book" panose="020B0503020102020204" pitchFamily="34" charset="0"/>
                          <a:cs typeface="Calibri"/>
                        </a:rPr>
                        <a:t> </a:t>
                      </a:r>
                      <a:r>
                        <a:rPr sz="1050" b="1" spc="-10" dirty="0">
                          <a:solidFill>
                            <a:srgbClr val="231F20"/>
                          </a:solidFill>
                          <a:latin typeface="Franklin Gothic Book" panose="020B0503020102020204" pitchFamily="34" charset="0"/>
                          <a:cs typeface="Calibri"/>
                        </a:rPr>
                        <a:t>TIMELINE</a:t>
                      </a:r>
                      <a:endParaRPr sz="1050" dirty="0">
                        <a:latin typeface="Franklin Gothic Book" panose="020B0503020102020204" pitchFamily="34" charset="0"/>
                        <a:cs typeface="Calibri"/>
                      </a:endParaRPr>
                    </a:p>
                    <a:p>
                      <a:pPr marL="152400">
                        <a:lnSpc>
                          <a:spcPct val="100000"/>
                        </a:lnSpc>
                        <a:spcBef>
                          <a:spcPts val="240"/>
                        </a:spcBef>
                      </a:pPr>
                      <a:r>
                        <a:rPr lang="en-US" sz="850" spc="-10" dirty="0" smtClean="0">
                          <a:solidFill>
                            <a:srgbClr val="231F20"/>
                          </a:solidFill>
                          <a:latin typeface="Palatino Linotype" panose="02040502050505030304" pitchFamily="18" charset="0"/>
                          <a:cs typeface="Calibri"/>
                        </a:rPr>
                        <a:t>9/2012</a:t>
                      </a:r>
                      <a:r>
                        <a:rPr lang="en-US" sz="850" spc="-10" baseline="0" dirty="0" smtClean="0">
                          <a:solidFill>
                            <a:srgbClr val="231F20"/>
                          </a:solidFill>
                          <a:latin typeface="Palatino Linotype" panose="02040502050505030304" pitchFamily="18" charset="0"/>
                          <a:cs typeface="Calibri"/>
                        </a:rPr>
                        <a:t> – 6/2016</a:t>
                      </a:r>
                      <a:endParaRPr sz="850" dirty="0">
                        <a:latin typeface="Palatino Linotype" panose="02040502050505030304" pitchFamily="18" charset="0"/>
                        <a:cs typeface="Calibri"/>
                      </a:endParaRPr>
                    </a:p>
                    <a:p>
                      <a:pPr>
                        <a:lnSpc>
                          <a:spcPct val="100000"/>
                        </a:lnSpc>
                        <a:spcBef>
                          <a:spcPts val="50"/>
                        </a:spcBef>
                      </a:pPr>
                      <a:endParaRPr sz="850" dirty="0">
                        <a:latin typeface="Franklin Gothic Book" panose="020B0503020102020204" pitchFamily="34" charset="0"/>
                        <a:cs typeface="Times New Roman"/>
                      </a:endParaRPr>
                    </a:p>
                    <a:p>
                      <a:pPr marL="152400">
                        <a:lnSpc>
                          <a:spcPct val="100000"/>
                        </a:lnSpc>
                      </a:pPr>
                      <a:r>
                        <a:rPr sz="1000" b="1" spc="15" dirty="0">
                          <a:solidFill>
                            <a:srgbClr val="231F20"/>
                          </a:solidFill>
                          <a:latin typeface="Franklin Gothic Book" panose="020B0503020102020204" pitchFamily="34" charset="0"/>
                          <a:cs typeface="Calibri"/>
                        </a:rPr>
                        <a:t>PRINCIPAL</a:t>
                      </a:r>
                      <a:r>
                        <a:rPr sz="1000" b="1" spc="-90" dirty="0">
                          <a:solidFill>
                            <a:srgbClr val="231F20"/>
                          </a:solidFill>
                          <a:latin typeface="Franklin Gothic Book" panose="020B0503020102020204" pitchFamily="34" charset="0"/>
                          <a:cs typeface="Calibri"/>
                        </a:rPr>
                        <a:t> </a:t>
                      </a:r>
                      <a:r>
                        <a:rPr sz="1000" b="1" spc="10" dirty="0">
                          <a:solidFill>
                            <a:srgbClr val="231F20"/>
                          </a:solidFill>
                          <a:latin typeface="Franklin Gothic Book" panose="020B0503020102020204" pitchFamily="34" charset="0"/>
                          <a:cs typeface="Calibri"/>
                        </a:rPr>
                        <a:t>INVESTIGATOR</a:t>
                      </a:r>
                      <a:endParaRPr sz="1000" dirty="0">
                        <a:latin typeface="Franklin Gothic Book" panose="020B0503020102020204" pitchFamily="34" charset="0"/>
                        <a:cs typeface="Calibri"/>
                      </a:endParaRPr>
                    </a:p>
                    <a:p>
                      <a:pPr marL="152400">
                        <a:lnSpc>
                          <a:spcPct val="100000"/>
                        </a:lnSpc>
                        <a:spcBef>
                          <a:spcPts val="300"/>
                        </a:spcBef>
                      </a:pPr>
                      <a:r>
                        <a:rPr lang="en-US" sz="800" spc="-20" dirty="0" smtClean="0">
                          <a:solidFill>
                            <a:srgbClr val="231F20"/>
                          </a:solidFill>
                          <a:latin typeface="Palatino Linotype" panose="02040502050505030304" pitchFamily="18" charset="0"/>
                          <a:cs typeface="Calibri"/>
                        </a:rPr>
                        <a:t>Mandar</a:t>
                      </a:r>
                      <a:r>
                        <a:rPr lang="en-US" sz="800" spc="-20" baseline="0" dirty="0" smtClean="0">
                          <a:solidFill>
                            <a:srgbClr val="231F20"/>
                          </a:solidFill>
                          <a:latin typeface="Palatino Linotype" panose="02040502050505030304" pitchFamily="18" charset="0"/>
                          <a:cs typeface="Calibri"/>
                        </a:rPr>
                        <a:t> Dewoolkar</a:t>
                      </a:r>
                      <a:r>
                        <a:rPr lang="en-US" sz="800" spc="-20" dirty="0" smtClean="0">
                          <a:solidFill>
                            <a:srgbClr val="231F20"/>
                          </a:solidFill>
                          <a:latin typeface="Palatino Linotype" panose="02040502050505030304" pitchFamily="18" charset="0"/>
                          <a:cs typeface="Calibri"/>
                        </a:rPr>
                        <a:t>, UVM, PI </a:t>
                      </a:r>
                    </a:p>
                    <a:p>
                      <a:pPr marL="152400">
                        <a:lnSpc>
                          <a:spcPct val="100000"/>
                        </a:lnSpc>
                        <a:spcBef>
                          <a:spcPts val="300"/>
                        </a:spcBef>
                      </a:pPr>
                      <a:r>
                        <a:rPr lang="en-US" sz="800" spc="-20" dirty="0" smtClean="0">
                          <a:solidFill>
                            <a:srgbClr val="231F20"/>
                          </a:solidFill>
                          <a:latin typeface="Palatino Linotype" panose="02040502050505030304" pitchFamily="18" charset="0"/>
                          <a:cs typeface="Calibri"/>
                        </a:rPr>
                        <a:t>Ian</a:t>
                      </a:r>
                      <a:r>
                        <a:rPr lang="en-US" sz="800" spc="-20" baseline="0" dirty="0" smtClean="0">
                          <a:solidFill>
                            <a:srgbClr val="231F20"/>
                          </a:solidFill>
                          <a:latin typeface="Palatino Linotype" panose="02040502050505030304" pitchFamily="18" charset="0"/>
                          <a:cs typeface="Calibri"/>
                        </a:rPr>
                        <a:t> Anderson</a:t>
                      </a:r>
                    </a:p>
                    <a:p>
                      <a:pPr marL="152400">
                        <a:lnSpc>
                          <a:spcPct val="100000"/>
                        </a:lnSpc>
                        <a:spcBef>
                          <a:spcPts val="300"/>
                        </a:spcBef>
                      </a:pPr>
                      <a:r>
                        <a:rPr lang="en-US" sz="800" spc="-20" baseline="0" dirty="0" smtClean="0">
                          <a:solidFill>
                            <a:srgbClr val="231F20"/>
                          </a:solidFill>
                          <a:latin typeface="Palatino Linotype" panose="02040502050505030304" pitchFamily="18" charset="0"/>
                          <a:cs typeface="Calibri"/>
                        </a:rPr>
                        <a:t>Donna Rizzo</a:t>
                      </a:r>
                    </a:p>
                    <a:p>
                      <a:pPr marL="152400">
                        <a:lnSpc>
                          <a:spcPct val="100000"/>
                        </a:lnSpc>
                        <a:spcBef>
                          <a:spcPts val="300"/>
                        </a:spcBef>
                      </a:pPr>
                      <a:r>
                        <a:rPr lang="en-US" sz="800" spc="-20" baseline="0" dirty="0" smtClean="0">
                          <a:solidFill>
                            <a:srgbClr val="231F20"/>
                          </a:solidFill>
                          <a:latin typeface="Palatino Linotype" panose="02040502050505030304" pitchFamily="18" charset="0"/>
                          <a:cs typeface="Calibri"/>
                        </a:rPr>
                        <a:t>Dryver Huston</a:t>
                      </a:r>
                    </a:p>
                    <a:p>
                      <a:pPr marL="152400">
                        <a:lnSpc>
                          <a:spcPct val="100000"/>
                        </a:lnSpc>
                        <a:spcBef>
                          <a:spcPts val="300"/>
                        </a:spcBef>
                      </a:pPr>
                      <a:r>
                        <a:rPr lang="en-US" sz="800" spc="-20" baseline="0" dirty="0" smtClean="0">
                          <a:solidFill>
                            <a:srgbClr val="231F20"/>
                          </a:solidFill>
                          <a:latin typeface="Palatino Linotype" panose="02040502050505030304" pitchFamily="18" charset="0"/>
                          <a:cs typeface="Times New Roman"/>
                        </a:rPr>
                        <a:t>Jeff Frolik</a:t>
                      </a:r>
                      <a:endParaRPr sz="850" dirty="0">
                        <a:latin typeface="Times New Roman"/>
                        <a:cs typeface="Times New Roman"/>
                      </a:endParaRPr>
                    </a:p>
                    <a:p>
                      <a:pPr marL="152400">
                        <a:lnSpc>
                          <a:spcPct val="100000"/>
                        </a:lnSpc>
                      </a:pPr>
                      <a:endParaRPr lang="en-US" sz="1050" b="1" spc="-120" dirty="0" smtClean="0">
                        <a:solidFill>
                          <a:srgbClr val="231F20"/>
                        </a:solidFill>
                        <a:latin typeface="Calibri"/>
                        <a:cs typeface="Calibri"/>
                      </a:endParaRPr>
                    </a:p>
                    <a:p>
                      <a:pPr marL="152400">
                        <a:lnSpc>
                          <a:spcPct val="100000"/>
                        </a:lnSpc>
                      </a:pPr>
                      <a:r>
                        <a:rPr lang="en-US" sz="1050" b="1" spc="-120" dirty="0" smtClean="0">
                          <a:solidFill>
                            <a:srgbClr val="231F20"/>
                          </a:solidFill>
                          <a:latin typeface="Franklin Gothic Book" panose="020B0503020102020204" pitchFamily="34" charset="0"/>
                          <a:cs typeface="Calibri"/>
                        </a:rPr>
                        <a:t>VTRANS </a:t>
                      </a:r>
                      <a:r>
                        <a:rPr sz="1050" b="1" spc="-120" dirty="0" smtClean="0">
                          <a:solidFill>
                            <a:srgbClr val="231F20"/>
                          </a:solidFill>
                          <a:latin typeface="Franklin Gothic Book" panose="020B0503020102020204" pitchFamily="34" charset="0"/>
                          <a:cs typeface="Calibri"/>
                        </a:rPr>
                        <a:t> </a:t>
                      </a:r>
                      <a:r>
                        <a:rPr sz="1050" b="1" spc="-10" dirty="0" smtClean="0">
                          <a:solidFill>
                            <a:srgbClr val="231F20"/>
                          </a:solidFill>
                          <a:latin typeface="Franklin Gothic Book" panose="020B0503020102020204" pitchFamily="34" charset="0"/>
                          <a:cs typeface="Calibri"/>
                        </a:rPr>
                        <a:t>CONTACT</a:t>
                      </a:r>
                      <a:r>
                        <a:rPr lang="en-US" sz="1050" b="1" spc="-10" dirty="0" smtClean="0">
                          <a:solidFill>
                            <a:srgbClr val="231F20"/>
                          </a:solidFill>
                          <a:latin typeface="Franklin Gothic Book" panose="020B0503020102020204" pitchFamily="34" charset="0"/>
                          <a:cs typeface="Calibri"/>
                        </a:rPr>
                        <a:t>(S)</a:t>
                      </a: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dirty="0" smtClean="0">
                          <a:solidFill>
                            <a:srgbClr val="231F20"/>
                          </a:solidFill>
                          <a:latin typeface="Palatino Linotype" panose="02040502050505030304" pitchFamily="18" charset="0"/>
                          <a:cs typeface="Calibri"/>
                        </a:rPr>
                        <a:t>Dr.</a:t>
                      </a:r>
                      <a:r>
                        <a:rPr lang="en-US" sz="900" spc="-20" baseline="0" dirty="0" smtClean="0">
                          <a:solidFill>
                            <a:srgbClr val="231F20"/>
                          </a:solidFill>
                          <a:latin typeface="Palatino Linotype" panose="02040502050505030304" pitchFamily="18" charset="0"/>
                          <a:cs typeface="Calibri"/>
                        </a:rPr>
                        <a:t> Emily Parkany, P.E.</a:t>
                      </a:r>
                      <a:endParaRPr lang="en-US" sz="900" spc="-20" dirty="0" smtClean="0">
                        <a:solidFill>
                          <a:srgbClr val="231F20"/>
                        </a:solidFill>
                        <a:latin typeface="Palatino Linotype" panose="02040502050505030304" pitchFamily="18" charset="0"/>
                        <a:cs typeface="Calibri"/>
                      </a:endParaRPr>
                    </a:p>
                    <a:p>
                      <a:pPr marL="152400">
                        <a:lnSpc>
                          <a:spcPct val="100000"/>
                        </a:lnSpc>
                      </a:pPr>
                      <a:endParaRPr lang="en-US" sz="850" spc="-35" dirty="0" smtClean="0">
                        <a:solidFill>
                          <a:srgbClr val="231F20"/>
                        </a:solidFill>
                        <a:latin typeface="Calibri"/>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pPr>
                      <a:r>
                        <a:rPr sz="1050" b="1" spc="-30" dirty="0">
                          <a:solidFill>
                            <a:srgbClr val="231F20"/>
                          </a:solidFill>
                          <a:latin typeface="Franklin Gothic Book" panose="020B0503020102020204" pitchFamily="34" charset="0"/>
                          <a:cs typeface="Calibri"/>
                        </a:rPr>
                        <a:t>MORE</a:t>
                      </a:r>
                      <a:r>
                        <a:rPr sz="1050" b="1" spc="-110" dirty="0">
                          <a:solidFill>
                            <a:srgbClr val="231F20"/>
                          </a:solidFill>
                          <a:latin typeface="Franklin Gothic Book" panose="020B0503020102020204" pitchFamily="34" charset="0"/>
                          <a:cs typeface="Calibri"/>
                        </a:rPr>
                        <a:t> </a:t>
                      </a:r>
                      <a:r>
                        <a:rPr sz="1050" b="1" spc="-25" dirty="0">
                          <a:solidFill>
                            <a:srgbClr val="231F20"/>
                          </a:solidFill>
                          <a:latin typeface="Franklin Gothic Book" panose="020B0503020102020204" pitchFamily="34" charset="0"/>
                          <a:cs typeface="Calibri"/>
                        </a:rPr>
                        <a:t>INFORMATION</a:t>
                      </a:r>
                      <a:endParaRPr sz="1050" dirty="0">
                        <a:latin typeface="Franklin Gothic Book" panose="020B0503020102020204" pitchFamily="34" charset="0"/>
                        <a:cs typeface="Calibri"/>
                      </a:endParaRPr>
                    </a:p>
                    <a:p>
                      <a:pPr marL="152400" marR="154940">
                        <a:lnSpc>
                          <a:spcPts val="1000"/>
                        </a:lnSpc>
                        <a:spcBef>
                          <a:spcPts val="290"/>
                        </a:spcBef>
                      </a:pPr>
                      <a:r>
                        <a:rPr lang="en-US" sz="850" i="1" dirty="0" smtClean="0">
                          <a:solidFill>
                            <a:srgbClr val="231F20"/>
                          </a:solidFill>
                          <a:latin typeface="Palatino Linotype" panose="02040502050505030304" pitchFamily="18" charset="0"/>
                          <a:cs typeface="Calibri"/>
                          <a:hlinkClick r:id="rId2"/>
                        </a:rPr>
                        <a:t>Research </a:t>
                      </a:r>
                      <a:r>
                        <a:rPr lang="en-US" sz="850" i="1" baseline="0" dirty="0" smtClean="0">
                          <a:solidFill>
                            <a:srgbClr val="231F20"/>
                          </a:solidFill>
                          <a:latin typeface="Palatino Linotype" panose="02040502050505030304" pitchFamily="18" charset="0"/>
                          <a:cs typeface="Calibri"/>
                          <a:hlinkClick r:id="rId2"/>
                        </a:rPr>
                        <a:t>will add link to the final report  and other materials on VTrans website</a:t>
                      </a:r>
                      <a:endParaRPr lang="en-US" sz="850" i="1" baseline="0" dirty="0" smtClean="0">
                        <a:solidFill>
                          <a:srgbClr val="231F20"/>
                        </a:solidFill>
                        <a:latin typeface="Palatino Linotype" panose="02040502050505030304" pitchFamily="18" charset="0"/>
                        <a:cs typeface="Calibri"/>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Palatino Linotype" panose="02040502050505030304" pitchFamily="18" charset="0"/>
                        <a:cs typeface="Times New Roman"/>
                      </a:endParaRPr>
                    </a:p>
                    <a:p>
                      <a:pPr marL="152400" marR="154940">
                        <a:lnSpc>
                          <a:spcPts val="1000"/>
                        </a:lnSpc>
                        <a:spcBef>
                          <a:spcPts val="290"/>
                        </a:spcBef>
                      </a:pPr>
                      <a:r>
                        <a:rPr lang="en-US" sz="850" dirty="0" smtClean="0">
                          <a:latin typeface="Palatino Linotype" panose="02040502050505030304" pitchFamily="18" charset="0"/>
                          <a:cs typeface="Times New Roman"/>
                        </a:rPr>
                        <a:t>This fact sheet</a:t>
                      </a:r>
                      <a:r>
                        <a:rPr lang="en-US" sz="850" baseline="0" dirty="0" smtClean="0">
                          <a:latin typeface="Palatino Linotype" panose="02040502050505030304" pitchFamily="18" charset="0"/>
                          <a:cs typeface="Times New Roman"/>
                        </a:rPr>
                        <a:t> was prepared for the 2017 VTrans Research Symposium &amp; STIC Annual Meeting held </a:t>
                      </a:r>
                      <a:r>
                        <a:rPr lang="en-US" sz="850" b="1" baseline="0" dirty="0" smtClean="0">
                          <a:latin typeface="Palatino Linotype" panose="02040502050505030304" pitchFamily="18" charset="0"/>
                          <a:cs typeface="Times New Roman"/>
                        </a:rPr>
                        <a:t>on September 28, 2017</a:t>
                      </a:r>
                      <a:r>
                        <a:rPr lang="en-US" sz="850" baseline="0" dirty="0" smtClean="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Fact sheets can be found for additional projects featured at the 2017 Symposium at </a:t>
                      </a:r>
                      <a:r>
                        <a:rPr lang="en-US" sz="850" baseline="0" dirty="0" smtClean="0">
                          <a:latin typeface="Palatino Linotype" panose="02040502050505030304" pitchFamily="18" charset="0"/>
                          <a:cs typeface="Times New Roman"/>
                          <a:hlinkClick r:id="rId3"/>
                        </a:rPr>
                        <a:t>http://vtrans.vermont.gov/planning/research/2017symposium</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Additional information about the </a:t>
                      </a:r>
                      <a:r>
                        <a:rPr lang="en-US" sz="850" b="1" baseline="0" dirty="0" smtClean="0">
                          <a:latin typeface="Palatino Linotype" panose="02040502050505030304" pitchFamily="18" charset="0"/>
                          <a:cs typeface="Times New Roman"/>
                        </a:rPr>
                        <a:t>VTrans Research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4"/>
                        </a:rPr>
                        <a:t>http://vtrans.vermont.gov/planning/research</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smtClean="0">
                          <a:latin typeface="Palatino Linotype" panose="02040502050505030304" pitchFamily="18" charset="0"/>
                          <a:cs typeface="Times New Roman"/>
                        </a:rPr>
                        <a:t>Additional information about the </a:t>
                      </a:r>
                      <a:r>
                        <a:rPr lang="en-US" sz="850" b="1" baseline="0" dirty="0" smtClean="0">
                          <a:latin typeface="Palatino Linotype" panose="02040502050505030304" pitchFamily="18" charset="0"/>
                          <a:cs typeface="Times New Roman"/>
                        </a:rPr>
                        <a:t>VTrans STIC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5"/>
                        </a:rPr>
                        <a:t>http://vtrans.vermont.gov/boards-councils/stic</a:t>
                      </a:r>
                      <a:r>
                        <a:rPr lang="en-US" sz="850" baseline="0" dirty="0" smtClean="0">
                          <a:latin typeface="Palatino Linotype" panose="02040502050505030304" pitchFamily="18" charset="0"/>
                          <a:cs typeface="Times New Roman"/>
                        </a:rPr>
                        <a:t>  </a:t>
                      </a:r>
                      <a:endParaRPr lang="en-US" sz="850" dirty="0" smtClean="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lnB w="12699">
                      <a:solidFill>
                        <a:srgbClr val="395F3A"/>
                      </a:solidFill>
                      <a:prstDash val="solid"/>
                    </a:lnB>
                    <a:solidFill>
                      <a:srgbClr val="557630">
                        <a:alpha val="25000"/>
                      </a:srgbClr>
                    </a:solidFill>
                  </a:tcPr>
                </a:tc>
                <a:tc>
                  <a:txBody>
                    <a:bodyPr/>
                    <a:lstStyle/>
                    <a:p>
                      <a:pPr marL="70485" algn="just">
                        <a:lnSpc>
                          <a:spcPct val="100000"/>
                        </a:lnSpc>
                        <a:spcBef>
                          <a:spcPts val="65"/>
                        </a:spcBef>
                      </a:pPr>
                      <a:r>
                        <a:rPr lang="en-US" sz="1400" b="1" spc="20" dirty="0" smtClean="0">
                          <a:solidFill>
                            <a:srgbClr val="231F20"/>
                          </a:solidFill>
                          <a:latin typeface="Franklin Gothic Book" panose="020B0503020102020204" pitchFamily="34" charset="0"/>
                          <a:cs typeface="Calibri"/>
                        </a:rPr>
                        <a:t>Introduction</a:t>
                      </a:r>
                      <a:r>
                        <a:rPr lang="en-US" sz="1400" b="1" spc="20" baseline="0" dirty="0" smtClean="0">
                          <a:solidFill>
                            <a:srgbClr val="231F20"/>
                          </a:solidFill>
                          <a:latin typeface="Franklin Gothic Book" panose="020B0503020102020204" pitchFamily="34" charset="0"/>
                          <a:cs typeface="Calibri"/>
                        </a:rPr>
                        <a:t> or </a:t>
                      </a:r>
                      <a:r>
                        <a:rPr sz="1400" b="1" spc="20" dirty="0" smtClean="0">
                          <a:solidFill>
                            <a:srgbClr val="231F20"/>
                          </a:solidFill>
                          <a:latin typeface="Franklin Gothic Book" panose="020B0503020102020204" pitchFamily="34" charset="0"/>
                          <a:cs typeface="Calibri"/>
                        </a:rPr>
                        <a:t>What </a:t>
                      </a:r>
                      <a:r>
                        <a:rPr sz="1400" b="1" spc="35" dirty="0">
                          <a:solidFill>
                            <a:srgbClr val="231F20"/>
                          </a:solidFill>
                          <a:latin typeface="Franklin Gothic Book" panose="020B0503020102020204" pitchFamily="34" charset="0"/>
                          <a:cs typeface="Calibri"/>
                        </a:rPr>
                        <a:t>was </a:t>
                      </a:r>
                      <a:r>
                        <a:rPr sz="1400" b="1" spc="40" dirty="0">
                          <a:solidFill>
                            <a:srgbClr val="231F20"/>
                          </a:solidFill>
                          <a:latin typeface="Franklin Gothic Book" panose="020B0503020102020204" pitchFamily="34" charset="0"/>
                          <a:cs typeface="Calibri"/>
                        </a:rPr>
                        <a:t>the</a:t>
                      </a:r>
                      <a:r>
                        <a:rPr sz="1400" b="1" spc="-229" dirty="0">
                          <a:solidFill>
                            <a:srgbClr val="231F20"/>
                          </a:solidFill>
                          <a:latin typeface="Franklin Gothic Book" panose="020B0503020102020204" pitchFamily="34" charset="0"/>
                          <a:cs typeface="Calibri"/>
                        </a:rPr>
                        <a:t> </a:t>
                      </a:r>
                      <a:r>
                        <a:rPr sz="1400" b="1" spc="40" dirty="0">
                          <a:solidFill>
                            <a:srgbClr val="231F20"/>
                          </a:solidFill>
                          <a:latin typeface="Franklin Gothic Book" panose="020B0503020102020204" pitchFamily="34" charset="0"/>
                          <a:cs typeface="Calibri"/>
                        </a:rPr>
                        <a:t>Problem</a:t>
                      </a:r>
                      <a:r>
                        <a:rPr sz="1400" b="1" spc="40" dirty="0" smtClean="0">
                          <a:solidFill>
                            <a:srgbClr val="231F20"/>
                          </a:solidFill>
                          <a:latin typeface="Franklin Gothic Book" panose="020B0503020102020204" pitchFamily="34" charset="0"/>
                          <a:cs typeface="Calibri"/>
                        </a:rPr>
                        <a:t>?</a:t>
                      </a:r>
                      <a:endParaRPr lang="en-US" sz="1400" b="1" spc="40" dirty="0" smtClean="0">
                        <a:solidFill>
                          <a:srgbClr val="231F20"/>
                        </a:solidFill>
                        <a:latin typeface="Franklin Gothic Book" panose="020B0503020102020204" pitchFamily="34" charset="0"/>
                        <a:cs typeface="Calibri"/>
                      </a:endParaRPr>
                    </a:p>
                    <a:p>
                      <a:pPr marL="70485" algn="just">
                        <a:lnSpc>
                          <a:spcPct val="100000"/>
                        </a:lnSpc>
                        <a:spcBef>
                          <a:spcPts val="65"/>
                        </a:spcBef>
                      </a:pPr>
                      <a:r>
                        <a:rPr lang="en-US" sz="1200" dirty="0" smtClean="0"/>
                        <a:t>Over 300 Vermont bridges were damaged in the 2011 Tropical Storm Irene and many experienced significant scour. Successfully mitigating bridge scour in future flooding events depends on our ability to reliably estimate scour potential, design safe and economical foundation elements accounting for scour potential, design effective scour prevention and countermeasures, and design reliable and economically feasible monitoring systems, which served as the motivation for this study.</a:t>
                      </a:r>
                    </a:p>
                    <a:p>
                      <a:pPr marL="70485" marR="1379855" algn="just">
                        <a:lnSpc>
                          <a:spcPts val="1210"/>
                        </a:lnSpc>
                        <a:spcBef>
                          <a:spcPts val="960"/>
                        </a:spcBef>
                      </a:pPr>
                      <a:r>
                        <a:rPr lang="en-US" sz="1400" b="1" spc="20" dirty="0" smtClean="0">
                          <a:solidFill>
                            <a:srgbClr val="231F20"/>
                          </a:solidFill>
                          <a:latin typeface="Franklin Gothic Book" panose="020B0503020102020204" pitchFamily="34" charset="0"/>
                          <a:cs typeface="Calibri"/>
                        </a:rPr>
                        <a:t>Methodology</a:t>
                      </a:r>
                      <a:r>
                        <a:rPr lang="en-US" sz="1400" b="1" spc="20" baseline="0" dirty="0" smtClean="0">
                          <a:solidFill>
                            <a:srgbClr val="231F20"/>
                          </a:solidFill>
                          <a:latin typeface="Franklin Gothic Book" panose="020B0503020102020204" pitchFamily="34" charset="0"/>
                          <a:cs typeface="Calibri"/>
                        </a:rPr>
                        <a:t> or </a:t>
                      </a:r>
                      <a:r>
                        <a:rPr sz="1400" b="1" spc="20" dirty="0" smtClean="0">
                          <a:solidFill>
                            <a:srgbClr val="231F20"/>
                          </a:solidFill>
                          <a:latin typeface="Franklin Gothic Book" panose="020B0503020102020204" pitchFamily="34" charset="0"/>
                          <a:cs typeface="Calibri"/>
                        </a:rPr>
                        <a:t>What </a:t>
                      </a:r>
                      <a:r>
                        <a:rPr sz="1400" b="1" spc="35" dirty="0" smtClean="0">
                          <a:solidFill>
                            <a:srgbClr val="231F20"/>
                          </a:solidFill>
                          <a:latin typeface="Franklin Gothic Book" panose="020B0503020102020204" pitchFamily="34" charset="0"/>
                          <a:cs typeface="Calibri"/>
                        </a:rPr>
                        <a:t>was</a:t>
                      </a:r>
                      <a:r>
                        <a:rPr sz="1400" b="1" spc="-165" dirty="0" smtClean="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done?</a:t>
                      </a:r>
                      <a:endParaRPr sz="1400" dirty="0" smtClean="0">
                        <a:latin typeface="Franklin Gothic Book" panose="020B0503020102020204" pitchFamily="34" charset="0"/>
                        <a:cs typeface="Calibri"/>
                      </a:endParaRPr>
                    </a:p>
                    <a:p>
                      <a:pPr marL="70485" marR="5715" algn="just">
                        <a:lnSpc>
                          <a:spcPct val="100000"/>
                        </a:lnSpc>
                        <a:spcBef>
                          <a:spcPts val="960"/>
                        </a:spcBef>
                      </a:pPr>
                      <a:r>
                        <a:rPr lang="en-US" sz="1200" dirty="0" smtClean="0"/>
                        <a:t>The research sought to identify features that could be included in inspections and into a scour rating system that are capable of assessing network-level scour vulnerability of bridges more holistically. Watershed assessments were conducted to add stream metrics to the available data. </a:t>
                      </a:r>
                    </a:p>
                    <a:p>
                      <a:pPr marL="70485" marR="5715" algn="just">
                        <a:lnSpc>
                          <a:spcPct val="100000"/>
                        </a:lnSpc>
                        <a:spcBef>
                          <a:spcPts val="960"/>
                        </a:spcBef>
                      </a:pPr>
                      <a:r>
                        <a:rPr lang="en-US" sz="1200" dirty="0" smtClean="0"/>
                        <a:t>Work was also done to develop a scour sensor for use in erodible soils, using both optical and acceleration sensors. </a:t>
                      </a:r>
                    </a:p>
                    <a:p>
                      <a:pPr marL="70485" marR="5715" algn="just">
                        <a:lnSpc>
                          <a:spcPts val="1210"/>
                        </a:lnSpc>
                        <a:spcBef>
                          <a:spcPts val="960"/>
                        </a:spcBef>
                      </a:pPr>
                      <a:r>
                        <a:rPr lang="en-US" sz="1400" b="1" spc="20" dirty="0" smtClean="0">
                          <a:solidFill>
                            <a:srgbClr val="231F20"/>
                          </a:solidFill>
                          <a:latin typeface="Franklin Gothic Book" panose="020B0503020102020204" pitchFamily="34" charset="0"/>
                          <a:ea typeface="+mn-ea"/>
                          <a:cs typeface="Calibri"/>
                        </a:rPr>
                        <a:t>Conclusion or </a:t>
                      </a:r>
                      <a:r>
                        <a:rPr sz="1400" b="1" spc="20" dirty="0" smtClean="0">
                          <a:solidFill>
                            <a:srgbClr val="231F20"/>
                          </a:solidFill>
                          <a:latin typeface="Franklin Gothic Book" panose="020B0503020102020204" pitchFamily="34" charset="0"/>
                          <a:cs typeface="Calibri"/>
                        </a:rPr>
                        <a:t>What</a:t>
                      </a:r>
                      <a:r>
                        <a:rPr sz="1400" b="1" spc="-50" dirty="0" smtClean="0">
                          <a:solidFill>
                            <a:srgbClr val="231F20"/>
                          </a:solidFill>
                          <a:latin typeface="Franklin Gothic Book" panose="020B0503020102020204" pitchFamily="34" charset="0"/>
                          <a:cs typeface="Calibri"/>
                        </a:rPr>
                        <a:t> </a:t>
                      </a:r>
                      <a:r>
                        <a:rPr sz="1400" b="1" spc="30" dirty="0" smtClean="0">
                          <a:solidFill>
                            <a:srgbClr val="231F20"/>
                          </a:solidFill>
                          <a:latin typeface="Franklin Gothic Book" panose="020B0503020102020204" pitchFamily="34" charset="0"/>
                          <a:cs typeface="Calibri"/>
                        </a:rPr>
                        <a:t>are</a:t>
                      </a:r>
                      <a:r>
                        <a:rPr sz="1400" b="1" spc="-50" dirty="0" smtClean="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the</a:t>
                      </a:r>
                      <a:r>
                        <a:rPr sz="1400" b="1" spc="-50" dirty="0" smtClean="0">
                          <a:solidFill>
                            <a:srgbClr val="231F20"/>
                          </a:solidFill>
                          <a:latin typeface="Franklin Gothic Book" panose="020B0503020102020204" pitchFamily="34" charset="0"/>
                          <a:cs typeface="Calibri"/>
                        </a:rPr>
                        <a:t> </a:t>
                      </a:r>
                      <a:r>
                        <a:rPr sz="1400" b="1" spc="50" dirty="0" smtClean="0">
                          <a:solidFill>
                            <a:srgbClr val="231F20"/>
                          </a:solidFill>
                          <a:latin typeface="Franklin Gothic Book" panose="020B0503020102020204" pitchFamily="34" charset="0"/>
                          <a:cs typeface="Calibri"/>
                        </a:rPr>
                        <a:t>next</a:t>
                      </a:r>
                      <a:r>
                        <a:rPr sz="1400" b="1" spc="-50" dirty="0" smtClean="0">
                          <a:solidFill>
                            <a:srgbClr val="231F20"/>
                          </a:solidFill>
                          <a:latin typeface="Franklin Gothic Book" panose="020B0503020102020204" pitchFamily="34" charset="0"/>
                          <a:cs typeface="Calibri"/>
                        </a:rPr>
                        <a:t> </a:t>
                      </a:r>
                      <a:r>
                        <a:rPr sz="1400" b="1" spc="35" dirty="0" smtClean="0">
                          <a:solidFill>
                            <a:srgbClr val="231F20"/>
                          </a:solidFill>
                          <a:latin typeface="Franklin Gothic Book" panose="020B0503020102020204" pitchFamily="34" charset="0"/>
                          <a:cs typeface="Calibri"/>
                        </a:rPr>
                        <a:t>steps?</a:t>
                      </a:r>
                      <a:endParaRPr sz="1400" dirty="0" smtClean="0">
                        <a:latin typeface="Franklin Gothic Book" panose="020B0503020102020204" pitchFamily="34" charset="0"/>
                        <a:cs typeface="Calibri"/>
                      </a:endParaRPr>
                    </a:p>
                    <a:p>
                      <a:pPr marL="70485" marR="5715" algn="just">
                        <a:lnSpc>
                          <a:spcPct val="100000"/>
                        </a:lnSpc>
                        <a:spcBef>
                          <a:spcPts val="960"/>
                        </a:spcBef>
                      </a:pPr>
                      <a:r>
                        <a:rPr lang="en-US" sz="1200" dirty="0" smtClean="0"/>
                        <a:t>Stream geomorphic and watershed assessment calculations, particularly stream </a:t>
                      </a:r>
                      <a:r>
                        <a:rPr lang="en-US" sz="1200" dirty="0" smtClean="0"/>
                        <a:t>power, </a:t>
                      </a:r>
                      <a:r>
                        <a:rPr lang="en-US" sz="1200" dirty="0" smtClean="0"/>
                        <a:t>were found to be significant in relation to bridge scour damage from</a:t>
                      </a:r>
                      <a:r>
                        <a:rPr lang="en-US" sz="1200" baseline="0" dirty="0" smtClean="0"/>
                        <a:t> Tropical Storm Irene</a:t>
                      </a:r>
                      <a:r>
                        <a:rPr lang="en-US" sz="1200" dirty="0" smtClean="0"/>
                        <a:t>. With the inclusion of these variables, and the bridge inspection records, new relationships could be identified and related to bridge damage. </a:t>
                      </a:r>
                    </a:p>
                    <a:p>
                      <a:pPr marL="70485" marR="5715" algn="just">
                        <a:lnSpc>
                          <a:spcPct val="100000"/>
                        </a:lnSpc>
                        <a:spcBef>
                          <a:spcPts val="960"/>
                        </a:spcBef>
                      </a:pPr>
                      <a:r>
                        <a:rPr lang="en-US" sz="1200" dirty="0" smtClean="0"/>
                        <a:t>Metrics are under review that could be used to aid in bridge scour vulnerability, and used to make informed decisions about the risk of flood related bride damage. </a:t>
                      </a:r>
                    </a:p>
                    <a:p>
                      <a:pPr marL="70485" marR="5715" algn="just">
                        <a:lnSpc>
                          <a:spcPct val="100000"/>
                        </a:lnSpc>
                        <a:spcBef>
                          <a:spcPts val="960"/>
                        </a:spcBef>
                      </a:pPr>
                      <a:r>
                        <a:rPr lang="en-US" sz="1200" dirty="0" smtClean="0"/>
                        <a:t>Proof of concept sensors for both optical detection and accelerometers were successfully tested. </a:t>
                      </a:r>
                    </a:p>
                    <a:p>
                      <a:pPr marL="70485" marR="5715" algn="just">
                        <a:lnSpc>
                          <a:spcPts val="1210"/>
                        </a:lnSpc>
                        <a:spcBef>
                          <a:spcPts val="960"/>
                        </a:spcBef>
                      </a:pPr>
                      <a:r>
                        <a:rPr sz="1400" b="1" spc="20" dirty="0" smtClean="0">
                          <a:solidFill>
                            <a:srgbClr val="231F20"/>
                          </a:solidFill>
                          <a:latin typeface="Franklin Gothic Book" panose="020B0503020102020204" pitchFamily="34" charset="0"/>
                          <a:cs typeface="Calibri"/>
                        </a:rPr>
                        <a:t>What</a:t>
                      </a:r>
                      <a:r>
                        <a:rPr sz="1400" b="1" spc="-45" dirty="0" smtClean="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45" dirty="0">
                          <a:solidFill>
                            <a:srgbClr val="231F20"/>
                          </a:solidFill>
                          <a:latin typeface="Franklin Gothic Book" panose="020B0503020102020204" pitchFamily="34" charset="0"/>
                          <a:cs typeface="Calibri"/>
                        </a:rPr>
                        <a:t> </a:t>
                      </a:r>
                      <a:r>
                        <a:rPr sz="1400" b="1" spc="45" dirty="0">
                          <a:solidFill>
                            <a:srgbClr val="231F20"/>
                          </a:solidFill>
                          <a:latin typeface="Franklin Gothic Book" panose="020B0503020102020204" pitchFamily="34" charset="0"/>
                          <a:cs typeface="Calibri"/>
                        </a:rPr>
                        <a:t>potential</a:t>
                      </a:r>
                      <a:r>
                        <a:rPr sz="1400" b="1" spc="-45" dirty="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impacts?</a:t>
                      </a:r>
                      <a:r>
                        <a:rPr lang="en-US" sz="1400" b="1" spc="40" dirty="0" smtClean="0">
                          <a:solidFill>
                            <a:srgbClr val="231F20"/>
                          </a:solidFill>
                          <a:latin typeface="Franklin Gothic Book" panose="020B0503020102020204" pitchFamily="34" charset="0"/>
                          <a:cs typeface="Calibri"/>
                        </a:rPr>
                        <a:t>  What is the benefit to VTrans?</a:t>
                      </a:r>
                    </a:p>
                    <a:p>
                      <a:pPr marL="70485" marR="5715" algn="just">
                        <a:lnSpc>
                          <a:spcPct val="100000"/>
                        </a:lnSpc>
                        <a:spcBef>
                          <a:spcPts val="960"/>
                        </a:spcBef>
                      </a:pPr>
                      <a:r>
                        <a:rPr lang="en-US" sz="1200" dirty="0" smtClean="0"/>
                        <a:t>Mapping done using the resulting metrics can be used to predict vulnerable locations in future extreme</a:t>
                      </a:r>
                      <a:r>
                        <a:rPr lang="en-US" sz="1200" baseline="0" dirty="0" smtClean="0"/>
                        <a:t> events</a:t>
                      </a:r>
                      <a:r>
                        <a:rPr lang="en-US" sz="1200" dirty="0" smtClean="0"/>
                        <a:t>. Stream geomorphic parameters and watershed assessments variables provide additional information to be used when conducting bridge scour evaluation.  Updated risk assessments can be conducted to determine the exposure to high stream stress locations, and predict effects of large flooding events on bridges.</a:t>
                      </a:r>
                    </a:p>
                    <a:p>
                      <a:pPr marL="70485" marR="5715" algn="just">
                        <a:lnSpc>
                          <a:spcPct val="100000"/>
                        </a:lnSpc>
                        <a:spcBef>
                          <a:spcPts val="960"/>
                        </a:spcBef>
                      </a:pPr>
                      <a:r>
                        <a:rPr lang="en-US" sz="1200" dirty="0" smtClean="0"/>
                        <a:t>Optical and accelerometer sensors are both promising methods for detecting scour in erodible soils. </a:t>
                      </a:r>
                      <a:endParaRPr sz="1200" dirty="0"/>
                    </a:p>
                  </a:txBody>
                  <a:tcPr marL="0" marR="0" marT="0" marB="0">
                    <a:lnL w="12699">
                      <a:solidFill>
                        <a:srgbClr val="395F3A"/>
                      </a:solidFill>
                      <a:prstDash val="solid"/>
                    </a:lnL>
                  </a:tcPr>
                </a:tc>
                <a:extLst>
                  <a:ext uri="{0D108BD9-81ED-4DB2-BD59-A6C34878D82A}">
                    <a16:rowId xmlns:a16="http://schemas.microsoft.com/office/drawing/2014/main" val="10003"/>
                  </a:ext>
                </a:extLst>
              </a:tr>
            </a:tbl>
          </a:graphicData>
        </a:graphic>
      </p:graphicFrame>
      <p:pic>
        <p:nvPicPr>
          <p:cNvPr id="30" name="Picture 29"/>
          <p:cNvPicPr>
            <a:picLocks noChangeAspect="1"/>
          </p:cNvPicPr>
          <p:nvPr/>
        </p:nvPicPr>
        <p:blipFill>
          <a:blip r:embed="rId6"/>
          <a:stretch>
            <a:fillRect/>
          </a:stretch>
        </p:blipFill>
        <p:spPr>
          <a:xfrm>
            <a:off x="457146" y="547106"/>
            <a:ext cx="1759779" cy="435589"/>
          </a:xfrm>
          <a:prstGeom prst="rect">
            <a:avLst/>
          </a:prstGeom>
        </p:spPr>
      </p:pic>
      <p:sp>
        <p:nvSpPr>
          <p:cNvPr id="32" name="TextBox 31"/>
          <p:cNvSpPr txBox="1"/>
          <p:nvPr/>
        </p:nvSpPr>
        <p:spPr>
          <a:xfrm>
            <a:off x="441244" y="1109911"/>
            <a:ext cx="1696490" cy="646331"/>
          </a:xfrm>
          <a:prstGeom prst="rect">
            <a:avLst/>
          </a:prstGeom>
          <a:solidFill>
            <a:schemeClr val="accent3">
              <a:lumMod val="40000"/>
              <a:lumOff val="60000"/>
              <a:alpha val="25000"/>
            </a:schemeClr>
          </a:solidFill>
        </p:spPr>
        <p:txBody>
          <a:bodyPr wrap="none" rtlCol="0">
            <a:spAutoFit/>
          </a:bodyPr>
          <a:lstStyle/>
          <a:p>
            <a:pPr algn="ctr"/>
            <a:r>
              <a:rPr lang="en-US" b="1" dirty="0" smtClean="0">
                <a:latin typeface="Franklin Gothic Medium" panose="020B0603020102020204" pitchFamily="34" charset="0"/>
              </a:rPr>
              <a:t>2017 Research</a:t>
            </a:r>
          </a:p>
          <a:p>
            <a:pPr algn="ctr"/>
            <a:r>
              <a:rPr lang="en-US" b="1" dirty="0" smtClean="0">
                <a:latin typeface="Franklin Gothic Medium" panose="020B0603020102020204" pitchFamily="34" charset="0"/>
              </a:rPr>
              <a:t>Symposium</a:t>
            </a:r>
            <a:endParaRPr lang="en-US" b="1" dirty="0">
              <a:latin typeface="Franklin Gothic Medium" panose="020B06030201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2ec0dd7-095b-41f2-b8b8-a624496b8c6b">E23TXWV46JPD-235135430-10</_dlc_DocId>
    <_dlc_DocIdUrl xmlns="22ec0dd7-095b-41f2-b8b8-a624496b8c6b">
      <Url>https://outside.vermont.gov/agency/VTRANS/external/docs/_layouts/15/DocIdRedir.aspx?ID=E23TXWV46JPD-235135430-10</Url>
      <Description>E23TXWV46JPD-235135430-10</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7618CA193348A64BB00EC4DD700C226C" ma:contentTypeVersion="4" ma:contentTypeDescription="Create a new document." ma:contentTypeScope="" ma:versionID="f06708e5199452a9f7394f94d84a6298">
  <xsd:schema xmlns:xsd="http://www.w3.org/2001/XMLSchema" xmlns:xs="http://www.w3.org/2001/XMLSchema" xmlns:p="http://schemas.microsoft.com/office/2006/metadata/properties" xmlns:ns2="2a208fe3-8287-4a8b-b629-d45392ca0f10" xmlns:ns3="22ec0dd7-095b-41f2-b8b8-a624496b8c6b" targetNamespace="http://schemas.microsoft.com/office/2006/metadata/properties" ma:root="true" ma:fieldsID="e6605e219c6038dbb08f224e297c44ee" ns2:_="" ns3:_="">
    <xsd:import namespace="2a208fe3-8287-4a8b-b629-d45392ca0f10"/>
    <xsd:import namespace="22ec0dd7-095b-41f2-b8b8-a624496b8c6b"/>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208fe3-8287-4a8b-b629-d45392ca0f1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ec0dd7-095b-41f2-b8b8-a624496b8c6b"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055626-5812-4ADC-8025-68C9C98E3D73}"/>
</file>

<file path=customXml/itemProps2.xml><?xml version="1.0" encoding="utf-8"?>
<ds:datastoreItem xmlns:ds="http://schemas.openxmlformats.org/officeDocument/2006/customXml" ds:itemID="{247E4D8E-2DE2-44E0-8E69-A42992880999}"/>
</file>

<file path=customXml/itemProps3.xml><?xml version="1.0" encoding="utf-8"?>
<ds:datastoreItem xmlns:ds="http://schemas.openxmlformats.org/officeDocument/2006/customXml" ds:itemID="{73148062-EBC1-43BE-BE4D-1920B2B345B4}"/>
</file>

<file path=customXml/itemProps4.xml><?xml version="1.0" encoding="utf-8"?>
<ds:datastoreItem xmlns:ds="http://schemas.openxmlformats.org/officeDocument/2006/customXml" ds:itemID="{69288D9A-807D-4BEF-93DD-8531D239DC01}"/>
</file>

<file path=docProps/app.xml><?xml version="1.0" encoding="utf-8"?>
<Properties xmlns="http://schemas.openxmlformats.org/officeDocument/2006/extended-properties" xmlns:vt="http://schemas.openxmlformats.org/officeDocument/2006/docPropsVTypes">
  <Template/>
  <TotalTime>950</TotalTime>
  <Words>508</Words>
  <Application>Microsoft Office PowerPoint</Application>
  <PresentationFormat>Custom</PresentationFormat>
  <Paragraphs>48</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Calibri</vt:lpstr>
      <vt:lpstr>Franklin Gothic Book</vt:lpstr>
      <vt:lpstr>Franklin Gothic Demi</vt:lpstr>
      <vt:lpstr>Franklin Gothic Medium</vt:lpstr>
      <vt:lpstr>Palatino Linotype</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Dowds</dc:creator>
  <cp:lastModifiedBy>mdewoolk</cp:lastModifiedBy>
  <cp:revision>27</cp:revision>
  <cp:lastPrinted>2017-07-31T17:57:21Z</cp:lastPrinted>
  <dcterms:created xsi:type="dcterms:W3CDTF">2016-10-05T18:36:23Z</dcterms:created>
  <dcterms:modified xsi:type="dcterms:W3CDTF">2017-09-01T22:49:05Z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2014-12-03T00:00:00Z</vt:filetime>
  </property>
  <property fmtid="{D5CDD505-2E9C-101B-9397-08002B2CF9AE}" pid="3" name="Creator">
    <vt:lpwstr>Adobe InDesign CS5 (7.0)</vt:lpwstr>
  </property>
  <property fmtid="{D5CDD505-2E9C-101B-9397-08002B2CF9AE}" pid="4" name="LastSaved">
    <vt:filetime>2016-10-05T00:00:00Z</vt:filetime>
  </property>
  <property fmtid="{D5CDD505-2E9C-101B-9397-08002B2CF9AE}" pid="5" name="ContentTypeId">
    <vt:lpwstr>0x0101007618CA193348A64BB00EC4DD700C226C</vt:lpwstr>
  </property>
  <property fmtid="{D5CDD505-2E9C-101B-9397-08002B2CF9AE}" pid="6" name="_dlc_DocIdItemGuid">
    <vt:lpwstr>c25eb003-5467-4eb6-9154-b4007afe01de</vt:lpwstr>
  </property>
</Properties>
</file>